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notesMasterIdLst>
    <p:notesMasterId r:id="rId18"/>
  </p:notesMasterIdLst>
  <p:sldSz cx="14630400" cy="8229600"/>
  <p:notesSz cx="8229600" cy="14630400"/>
  <p:embeddedFontLst>
    <p:embeddedFont>
      <p:font typeface="Comfortaa"/>
      <p:regular r:id="rId23"/>
    </p:embeddedFont>
    <p:embeddedFont>
      <p:font typeface="Comfortaa"/>
      <p:regular r:id="rId24"/>
    </p:embeddedFont>
    <p:embeddedFont>
      <p:font typeface="Raleway Medium"/>
      <p:regular r:id="rId25"/>
    </p:embeddedFont>
    <p:embeddedFont>
      <p:font typeface="Raleway Medium"/>
      <p:regular r:id="rId26"/>
    </p:embeddedFont>
    <p:embeddedFont>
      <p:font typeface="Raleway Medium"/>
      <p:regular r:id="rId27"/>
    </p:embeddedFont>
    <p:embeddedFont>
      <p:font typeface="Raleway Medium"/>
      <p:regular r:id="rId28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23" Type="http://schemas.openxmlformats.org/officeDocument/2006/relationships/font" Target="fonts/font1.fntdata"/><Relationship Id="rId24" Type="http://schemas.openxmlformats.org/officeDocument/2006/relationships/font" Target="fonts/font2.fntdata"/><Relationship Id="rId25" Type="http://schemas.openxmlformats.org/officeDocument/2006/relationships/font" Target="fonts/font3.fntdata"/><Relationship Id="rId26" Type="http://schemas.openxmlformats.org/officeDocument/2006/relationships/font" Target="fonts/font4.fntdata"/><Relationship Id="rId27" Type="http://schemas.openxmlformats.org/officeDocument/2006/relationships/font" Target="fonts/font5.fntdata"/><Relationship Id="rId28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2-1.png"/><Relationship Id="rId3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3-1.png"/><Relationship Id="rId3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4-1.png"/><Relationship Id="rId3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5-1.png"/><Relationship Id="rId3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6-1.png"/><Relationship Id="rId3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7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svg"/><Relationship Id="rId4" Type="http://schemas.openxmlformats.org/officeDocument/2006/relationships/image" Target="../media/image-10-4.png"/><Relationship Id="rId5" Type="http://schemas.openxmlformats.org/officeDocument/2006/relationships/image" Target="../media/image-10-5.svg"/><Relationship Id="rId6" Type="http://schemas.openxmlformats.org/officeDocument/2006/relationships/image" Target="../media/image-10-6.png"/><Relationship Id="rId7" Type="http://schemas.openxmlformats.org/officeDocument/2006/relationships/image" Target="../media/image-10-7.svg"/><Relationship Id="rId8" Type="http://schemas.openxmlformats.org/officeDocument/2006/relationships/image" Target="../media/image-10-8.png"/><Relationship Id="rId9" Type="http://schemas.openxmlformats.org/officeDocument/2006/relationships/image" Target="../media/image-10-9.svg"/><Relationship Id="rId10" Type="http://schemas.openxmlformats.org/officeDocument/2006/relationships/slideLayout" Target="../slideLayouts/slideLayout11.xml"/><Relationship Id="rId11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slideLayout" Target="../slideLayouts/slideLayout12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png"/><Relationship Id="rId2" Type="http://schemas.openxmlformats.org/officeDocument/2006/relationships/image" Target="../media/image-13-2.png"/><Relationship Id="rId3" Type="http://schemas.openxmlformats.org/officeDocument/2006/relationships/image" Target="../media/image-13-3.png"/><Relationship Id="rId4" Type="http://schemas.openxmlformats.org/officeDocument/2006/relationships/slideLayout" Target="../slideLayouts/slideLayout14.xml"/><Relationship Id="rId5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-1.png"/><Relationship Id="rId2" Type="http://schemas.openxmlformats.org/officeDocument/2006/relationships/slideLayout" Target="../slideLayouts/slideLayout15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5-1.png"/><Relationship Id="rId2" Type="http://schemas.openxmlformats.org/officeDocument/2006/relationships/slideLayout" Target="../slideLayouts/slideLayout16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6-1.png"/><Relationship Id="rId2" Type="http://schemas.openxmlformats.org/officeDocument/2006/relationships/slideLayout" Target="../slideLayouts/slideLayout17.xml"/><Relationship Id="rId3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svg"/><Relationship Id="rId3" Type="http://schemas.openxmlformats.org/officeDocument/2006/relationships/image" Target="../media/image-7-3.png"/><Relationship Id="rId4" Type="http://schemas.openxmlformats.org/officeDocument/2006/relationships/image" Target="../media/image-7-4.svg"/><Relationship Id="rId5" Type="http://schemas.openxmlformats.org/officeDocument/2006/relationships/image" Target="../media/image-7-5.png"/><Relationship Id="rId6" Type="http://schemas.openxmlformats.org/officeDocument/2006/relationships/image" Target="../media/image-7-6.svg"/><Relationship Id="rId7" Type="http://schemas.openxmlformats.org/officeDocument/2006/relationships/image" Target="../media/image-7-7.png"/><Relationship Id="rId8" Type="http://schemas.openxmlformats.org/officeDocument/2006/relationships/image" Target="../media/image-7-8.svg"/><Relationship Id="rId9" Type="http://schemas.openxmlformats.org/officeDocument/2006/relationships/slideLayout" Target="../slideLayouts/slideLayout8.xml"/><Relationship Id="rId10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2675453"/>
            <a:ext cx="7415927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Predicción de Ingresos con Machine Learning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864037" y="4417338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Asier Rodríguez | Bootcamp de Data Science</a:t>
            </a:r>
            <a:endParaRPr lang="en-US" sz="1900" dirty="0"/>
          </a:p>
        </p:txBody>
      </p:sp>
      <p:sp>
        <p:nvSpPr>
          <p:cNvPr id="5" name="Shape 2"/>
          <p:cNvSpPr/>
          <p:nvPr/>
        </p:nvSpPr>
        <p:spPr>
          <a:xfrm>
            <a:off x="864037" y="5090041"/>
            <a:ext cx="2497693" cy="464106"/>
          </a:xfrm>
          <a:prstGeom prst="roundRect">
            <a:avLst>
              <a:gd name="adj" fmla="val 63836"/>
            </a:avLst>
          </a:prstGeom>
          <a:solidFill>
            <a:srgbClr val="4D4000"/>
          </a:solidFill>
          <a:ln/>
        </p:spPr>
      </p:sp>
      <p:sp>
        <p:nvSpPr>
          <p:cNvPr id="6" name="Text 3"/>
          <p:cNvSpPr/>
          <p:nvPr/>
        </p:nvSpPr>
        <p:spPr>
          <a:xfrm>
            <a:off x="1012150" y="5164098"/>
            <a:ext cx="2201466" cy="315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PROYECTO INDIVIDUAL</a:t>
            </a:r>
            <a:endParaRPr lang="en-US" sz="15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74713" y="992267"/>
            <a:ext cx="4422934" cy="3738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5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Resultados del Modelo Final</a:t>
            </a:r>
            <a:endParaRPr lang="en-US" sz="2350" dirty="0"/>
          </a:p>
        </p:txBody>
      </p:sp>
      <p:sp>
        <p:nvSpPr>
          <p:cNvPr id="4" name="Shape 1"/>
          <p:cNvSpPr/>
          <p:nvPr/>
        </p:nvSpPr>
        <p:spPr>
          <a:xfrm>
            <a:off x="6274713" y="1769745"/>
            <a:ext cx="7567374" cy="969169"/>
          </a:xfrm>
          <a:prstGeom prst="roundRect">
            <a:avLst>
              <a:gd name="adj" fmla="val 7548"/>
            </a:avLst>
          </a:prstGeom>
          <a:solidFill>
            <a:srgbClr val="27272B"/>
          </a:solidFill>
          <a:ln/>
        </p:spPr>
      </p:sp>
      <p:sp>
        <p:nvSpPr>
          <p:cNvPr id="5" name="Shape 2"/>
          <p:cNvSpPr/>
          <p:nvPr/>
        </p:nvSpPr>
        <p:spPr>
          <a:xfrm>
            <a:off x="6274713" y="1754505"/>
            <a:ext cx="7567374" cy="60960"/>
          </a:xfrm>
          <a:prstGeom prst="roundRect">
            <a:avLst>
              <a:gd name="adj" fmla="val 331197"/>
            </a:avLst>
          </a:prstGeom>
          <a:solidFill>
            <a:srgbClr val="FFE14D"/>
          </a:solidFill>
          <a:ln/>
        </p:spPr>
      </p:sp>
      <p:sp>
        <p:nvSpPr>
          <p:cNvPr id="6" name="Shape 3"/>
          <p:cNvSpPr/>
          <p:nvPr/>
        </p:nvSpPr>
        <p:spPr>
          <a:xfrm>
            <a:off x="9856530" y="1567934"/>
            <a:ext cx="403741" cy="403741"/>
          </a:xfrm>
          <a:prstGeom prst="roundRect">
            <a:avLst>
              <a:gd name="adj" fmla="val 226482"/>
            </a:avLst>
          </a:prstGeom>
          <a:solidFill>
            <a:srgbClr val="FFE14D"/>
          </a:solidFill>
          <a:ln/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77616" y="1689021"/>
            <a:ext cx="161449" cy="161449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6424493" y="2106216"/>
            <a:ext cx="1690449" cy="1869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11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Modelo Seleccionado</a:t>
            </a:r>
            <a:endParaRPr lang="en-US" sz="1150" dirty="0"/>
          </a:p>
        </p:txBody>
      </p:sp>
      <p:sp>
        <p:nvSpPr>
          <p:cNvPr id="9" name="Text 5"/>
          <p:cNvSpPr/>
          <p:nvPr/>
        </p:nvSpPr>
        <p:spPr>
          <a:xfrm>
            <a:off x="6424493" y="2373868"/>
            <a:ext cx="7267813" cy="2152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b="1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Regresión Lineal con features temporales</a:t>
            </a:r>
            <a:endParaRPr lang="en-US" sz="1050" dirty="0"/>
          </a:p>
        </p:txBody>
      </p:sp>
      <p:sp>
        <p:nvSpPr>
          <p:cNvPr id="10" name="Shape 6"/>
          <p:cNvSpPr/>
          <p:nvPr/>
        </p:nvSpPr>
        <p:spPr>
          <a:xfrm>
            <a:off x="6274713" y="3075265"/>
            <a:ext cx="7567374" cy="969169"/>
          </a:xfrm>
          <a:prstGeom prst="roundRect">
            <a:avLst>
              <a:gd name="adj" fmla="val 7548"/>
            </a:avLst>
          </a:prstGeom>
          <a:solidFill>
            <a:srgbClr val="27272B"/>
          </a:solidFill>
          <a:ln/>
        </p:spPr>
      </p:sp>
      <p:sp>
        <p:nvSpPr>
          <p:cNvPr id="11" name="Shape 7"/>
          <p:cNvSpPr/>
          <p:nvPr/>
        </p:nvSpPr>
        <p:spPr>
          <a:xfrm>
            <a:off x="6274713" y="3060025"/>
            <a:ext cx="7567374" cy="60960"/>
          </a:xfrm>
          <a:prstGeom prst="roundRect">
            <a:avLst>
              <a:gd name="adj" fmla="val 331197"/>
            </a:avLst>
          </a:prstGeom>
          <a:solidFill>
            <a:srgbClr val="FFE14D"/>
          </a:solidFill>
          <a:ln/>
        </p:spPr>
      </p:sp>
      <p:sp>
        <p:nvSpPr>
          <p:cNvPr id="12" name="Shape 8"/>
          <p:cNvSpPr/>
          <p:nvPr/>
        </p:nvSpPr>
        <p:spPr>
          <a:xfrm>
            <a:off x="9856530" y="2873454"/>
            <a:ext cx="403741" cy="403741"/>
          </a:xfrm>
          <a:prstGeom prst="roundRect">
            <a:avLst>
              <a:gd name="adj" fmla="val 226482"/>
            </a:avLst>
          </a:prstGeom>
          <a:solidFill>
            <a:srgbClr val="FFE14D"/>
          </a:solidFill>
          <a:ln/>
        </p:spPr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977616" y="2994541"/>
            <a:ext cx="161449" cy="161449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6424493" y="3411736"/>
            <a:ext cx="1502093" cy="1869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11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Mejor Error en Test</a:t>
            </a:r>
            <a:endParaRPr lang="en-US" sz="1150" dirty="0"/>
          </a:p>
        </p:txBody>
      </p:sp>
      <p:sp>
        <p:nvSpPr>
          <p:cNvPr id="15" name="Text 10"/>
          <p:cNvSpPr/>
          <p:nvPr/>
        </p:nvSpPr>
        <p:spPr>
          <a:xfrm>
            <a:off x="6424493" y="3679388"/>
            <a:ext cx="7267813" cy="2152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Logra el mejor equilibrio entre precisión y estabilidad en el conjunto de validación</a:t>
            </a:r>
            <a:endParaRPr lang="en-US" sz="1050" dirty="0"/>
          </a:p>
        </p:txBody>
      </p:sp>
      <p:sp>
        <p:nvSpPr>
          <p:cNvPr id="16" name="Shape 11"/>
          <p:cNvSpPr/>
          <p:nvPr/>
        </p:nvSpPr>
        <p:spPr>
          <a:xfrm>
            <a:off x="6274713" y="4380786"/>
            <a:ext cx="7567374" cy="969169"/>
          </a:xfrm>
          <a:prstGeom prst="roundRect">
            <a:avLst>
              <a:gd name="adj" fmla="val 7548"/>
            </a:avLst>
          </a:prstGeom>
          <a:solidFill>
            <a:srgbClr val="27272B"/>
          </a:solidFill>
          <a:ln/>
        </p:spPr>
      </p:sp>
      <p:sp>
        <p:nvSpPr>
          <p:cNvPr id="17" name="Shape 12"/>
          <p:cNvSpPr/>
          <p:nvPr/>
        </p:nvSpPr>
        <p:spPr>
          <a:xfrm>
            <a:off x="6274713" y="4365546"/>
            <a:ext cx="7567374" cy="60960"/>
          </a:xfrm>
          <a:prstGeom prst="roundRect">
            <a:avLst>
              <a:gd name="adj" fmla="val 331197"/>
            </a:avLst>
          </a:prstGeom>
          <a:solidFill>
            <a:srgbClr val="FFE14D"/>
          </a:solidFill>
          <a:ln/>
        </p:spPr>
      </p:sp>
      <p:sp>
        <p:nvSpPr>
          <p:cNvPr id="18" name="Shape 13"/>
          <p:cNvSpPr/>
          <p:nvPr/>
        </p:nvSpPr>
        <p:spPr>
          <a:xfrm>
            <a:off x="9856530" y="4178975"/>
            <a:ext cx="403741" cy="403741"/>
          </a:xfrm>
          <a:prstGeom prst="roundRect">
            <a:avLst>
              <a:gd name="adj" fmla="val 226482"/>
            </a:avLst>
          </a:prstGeom>
          <a:solidFill>
            <a:srgbClr val="FFE14D"/>
          </a:solidFill>
          <a:ln/>
        </p:spPr>
      </p:sp>
      <p:pic>
        <p:nvPicPr>
          <p:cNvPr id="19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977616" y="4300061"/>
            <a:ext cx="161449" cy="161449"/>
          </a:xfrm>
          <a:prstGeom prst="rect">
            <a:avLst/>
          </a:prstGeom>
        </p:spPr>
      </p:pic>
      <p:sp>
        <p:nvSpPr>
          <p:cNvPr id="20" name="Text 14"/>
          <p:cNvSpPr/>
          <p:nvPr/>
        </p:nvSpPr>
        <p:spPr>
          <a:xfrm>
            <a:off x="6424493" y="4717256"/>
            <a:ext cx="1495425" cy="1869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11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Estabilidad</a:t>
            </a:r>
            <a:endParaRPr lang="en-US" sz="1150" dirty="0"/>
          </a:p>
        </p:txBody>
      </p:sp>
      <p:sp>
        <p:nvSpPr>
          <p:cNvPr id="21" name="Text 15"/>
          <p:cNvSpPr/>
          <p:nvPr/>
        </p:nvSpPr>
        <p:spPr>
          <a:xfrm>
            <a:off x="6424493" y="4984909"/>
            <a:ext cx="7267813" cy="2152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Predicciones consistentes sin sobreajuste, rendimiento robusto en datos nuevos</a:t>
            </a:r>
            <a:endParaRPr lang="en-US" sz="1050" dirty="0"/>
          </a:p>
        </p:txBody>
      </p:sp>
      <p:sp>
        <p:nvSpPr>
          <p:cNvPr id="22" name="Shape 16"/>
          <p:cNvSpPr/>
          <p:nvPr/>
        </p:nvSpPr>
        <p:spPr>
          <a:xfrm>
            <a:off x="6274713" y="5686306"/>
            <a:ext cx="7567374" cy="969169"/>
          </a:xfrm>
          <a:prstGeom prst="roundRect">
            <a:avLst>
              <a:gd name="adj" fmla="val 7548"/>
            </a:avLst>
          </a:prstGeom>
          <a:solidFill>
            <a:srgbClr val="27272B"/>
          </a:solidFill>
          <a:ln/>
        </p:spPr>
      </p:sp>
      <p:sp>
        <p:nvSpPr>
          <p:cNvPr id="23" name="Shape 17"/>
          <p:cNvSpPr/>
          <p:nvPr/>
        </p:nvSpPr>
        <p:spPr>
          <a:xfrm>
            <a:off x="6274713" y="5671066"/>
            <a:ext cx="7567374" cy="60960"/>
          </a:xfrm>
          <a:prstGeom prst="roundRect">
            <a:avLst>
              <a:gd name="adj" fmla="val 331197"/>
            </a:avLst>
          </a:prstGeom>
          <a:solidFill>
            <a:srgbClr val="FFE14D"/>
          </a:solidFill>
          <a:ln/>
        </p:spPr>
      </p:sp>
      <p:sp>
        <p:nvSpPr>
          <p:cNvPr id="24" name="Shape 18"/>
          <p:cNvSpPr/>
          <p:nvPr/>
        </p:nvSpPr>
        <p:spPr>
          <a:xfrm>
            <a:off x="9856530" y="5484495"/>
            <a:ext cx="403741" cy="403741"/>
          </a:xfrm>
          <a:prstGeom prst="roundRect">
            <a:avLst>
              <a:gd name="adj" fmla="val 226482"/>
            </a:avLst>
          </a:prstGeom>
          <a:solidFill>
            <a:srgbClr val="FFE14D"/>
          </a:solidFill>
          <a:ln/>
        </p:spPr>
      </p:sp>
      <p:pic>
        <p:nvPicPr>
          <p:cNvPr id="25" name="Image 4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977616" y="5605582"/>
            <a:ext cx="161449" cy="161449"/>
          </a:xfrm>
          <a:prstGeom prst="rect">
            <a:avLst/>
          </a:prstGeom>
        </p:spPr>
      </p:pic>
      <p:sp>
        <p:nvSpPr>
          <p:cNvPr id="26" name="Text 19"/>
          <p:cNvSpPr/>
          <p:nvPr/>
        </p:nvSpPr>
        <p:spPr>
          <a:xfrm>
            <a:off x="6424493" y="6022777"/>
            <a:ext cx="1495425" cy="1869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11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Interpretabilidad</a:t>
            </a:r>
            <a:endParaRPr lang="en-US" sz="1150" dirty="0"/>
          </a:p>
        </p:txBody>
      </p:sp>
      <p:sp>
        <p:nvSpPr>
          <p:cNvPr id="27" name="Text 20"/>
          <p:cNvSpPr/>
          <p:nvPr/>
        </p:nvSpPr>
        <p:spPr>
          <a:xfrm>
            <a:off x="6424493" y="6290429"/>
            <a:ext cx="7267813" cy="2152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Coeficientes claros que permiten entender qué variables impactan más en los ingresos</a:t>
            </a:r>
            <a:endParaRPr lang="en-US" sz="1050" dirty="0"/>
          </a:p>
        </p:txBody>
      </p:sp>
      <p:sp>
        <p:nvSpPr>
          <p:cNvPr id="28" name="Text 21"/>
          <p:cNvSpPr/>
          <p:nvPr/>
        </p:nvSpPr>
        <p:spPr>
          <a:xfrm>
            <a:off x="6274713" y="6806803"/>
            <a:ext cx="7567374" cy="4305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000000"/>
                </a:solidFill>
                <a:highlight>
                  <a:srgbClr val="FFE14D"/>
                </a:highlight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El modelo captura efectivamente la tendencia y estacionalidad de los ingresos</a:t>
            </a:r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, siendo apto para producción y planificación financiera.</a:t>
            </a:r>
            <a:endParaRPr lang="en-US" sz="10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856298"/>
            <a:ext cx="7415927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Puntuaciones de los modelos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6350437" y="2598182"/>
            <a:ext cx="3584496" cy="2264093"/>
          </a:xfrm>
          <a:prstGeom prst="roundRect">
            <a:avLst>
              <a:gd name="adj" fmla="val 16357"/>
            </a:avLst>
          </a:prstGeom>
          <a:solidFill>
            <a:srgbClr val="46464A"/>
          </a:solidFill>
          <a:ln/>
        </p:spPr>
      </p:sp>
      <p:sp>
        <p:nvSpPr>
          <p:cNvPr id="5" name="Text 2"/>
          <p:cNvSpPr/>
          <p:nvPr/>
        </p:nvSpPr>
        <p:spPr>
          <a:xfrm>
            <a:off x="6597253" y="2844998"/>
            <a:ext cx="3090862" cy="5485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300"/>
              </a:lnSpc>
              <a:buNone/>
            </a:pPr>
            <a:r>
              <a:rPr lang="en-US" sz="34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Sarima</a:t>
            </a:r>
            <a:endParaRPr lang="en-US" sz="3450" dirty="0"/>
          </a:p>
        </p:txBody>
      </p:sp>
      <p:sp>
        <p:nvSpPr>
          <p:cNvPr id="6" name="Text 3"/>
          <p:cNvSpPr/>
          <p:nvPr/>
        </p:nvSpPr>
        <p:spPr>
          <a:xfrm>
            <a:off x="6597253" y="3541633"/>
            <a:ext cx="3090862" cy="493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b="1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RMSE →  4879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6597253" y="4121706"/>
            <a:ext cx="3090862" cy="493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b="1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MAE   →  4002</a:t>
            </a:r>
            <a:endParaRPr lang="en-US" sz="1900" dirty="0"/>
          </a:p>
        </p:txBody>
      </p:sp>
      <p:sp>
        <p:nvSpPr>
          <p:cNvPr id="8" name="Shape 5"/>
          <p:cNvSpPr/>
          <p:nvPr/>
        </p:nvSpPr>
        <p:spPr>
          <a:xfrm>
            <a:off x="10181749" y="2598182"/>
            <a:ext cx="3584615" cy="2264093"/>
          </a:xfrm>
          <a:prstGeom prst="roundRect">
            <a:avLst>
              <a:gd name="adj" fmla="val 16357"/>
            </a:avLst>
          </a:prstGeom>
          <a:solidFill>
            <a:srgbClr val="46464A"/>
          </a:solidFill>
          <a:ln/>
        </p:spPr>
      </p:sp>
      <p:sp>
        <p:nvSpPr>
          <p:cNvPr id="9" name="Text 6"/>
          <p:cNvSpPr/>
          <p:nvPr/>
        </p:nvSpPr>
        <p:spPr>
          <a:xfrm>
            <a:off x="10428565" y="2844998"/>
            <a:ext cx="3090982" cy="4114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00"/>
              </a:lnSpc>
              <a:buNone/>
            </a:pPr>
            <a:r>
              <a:rPr lang="en-US" sz="25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RandomForest</a:t>
            </a:r>
            <a:endParaRPr lang="en-US" sz="2550" dirty="0"/>
          </a:p>
        </p:txBody>
      </p:sp>
      <p:sp>
        <p:nvSpPr>
          <p:cNvPr id="10" name="Text 7"/>
          <p:cNvSpPr/>
          <p:nvPr/>
        </p:nvSpPr>
        <p:spPr>
          <a:xfrm>
            <a:off x="10428565" y="3404592"/>
            <a:ext cx="3090982" cy="493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b="1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RMSE →  5559</a:t>
            </a:r>
            <a:endParaRPr lang="en-US" sz="1900" dirty="0"/>
          </a:p>
        </p:txBody>
      </p:sp>
      <p:sp>
        <p:nvSpPr>
          <p:cNvPr id="11" name="Text 8"/>
          <p:cNvSpPr/>
          <p:nvPr/>
        </p:nvSpPr>
        <p:spPr>
          <a:xfrm>
            <a:off x="10428565" y="3984665"/>
            <a:ext cx="3090982" cy="493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b="1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MAE   →  3870</a:t>
            </a:r>
            <a:endParaRPr lang="en-US" sz="1900" dirty="0"/>
          </a:p>
        </p:txBody>
      </p:sp>
      <p:sp>
        <p:nvSpPr>
          <p:cNvPr id="12" name="Shape 9"/>
          <p:cNvSpPr/>
          <p:nvPr/>
        </p:nvSpPr>
        <p:spPr>
          <a:xfrm>
            <a:off x="6350437" y="5109091"/>
            <a:ext cx="3584496" cy="2264093"/>
          </a:xfrm>
          <a:prstGeom prst="roundRect">
            <a:avLst>
              <a:gd name="adj" fmla="val 16357"/>
            </a:avLst>
          </a:prstGeom>
          <a:solidFill>
            <a:srgbClr val="46464A"/>
          </a:solidFill>
          <a:ln/>
        </p:spPr>
      </p:sp>
      <p:sp>
        <p:nvSpPr>
          <p:cNvPr id="13" name="Text 10"/>
          <p:cNvSpPr/>
          <p:nvPr/>
        </p:nvSpPr>
        <p:spPr>
          <a:xfrm>
            <a:off x="6597253" y="5355908"/>
            <a:ext cx="3090862" cy="4114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00"/>
              </a:lnSpc>
              <a:buNone/>
            </a:pPr>
            <a:r>
              <a:rPr lang="en-US" sz="25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LinearRegression</a:t>
            </a:r>
            <a:endParaRPr lang="en-US" sz="2550" dirty="0"/>
          </a:p>
        </p:txBody>
      </p:sp>
      <p:sp>
        <p:nvSpPr>
          <p:cNvPr id="14" name="Text 11"/>
          <p:cNvSpPr/>
          <p:nvPr/>
        </p:nvSpPr>
        <p:spPr>
          <a:xfrm>
            <a:off x="6597253" y="5915501"/>
            <a:ext cx="3090862" cy="493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b="1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RMSE → 2663</a:t>
            </a:r>
            <a:endParaRPr lang="en-US" sz="1900" dirty="0"/>
          </a:p>
        </p:txBody>
      </p:sp>
      <p:sp>
        <p:nvSpPr>
          <p:cNvPr id="15" name="Text 12"/>
          <p:cNvSpPr/>
          <p:nvPr/>
        </p:nvSpPr>
        <p:spPr>
          <a:xfrm>
            <a:off x="6597253" y="6495574"/>
            <a:ext cx="3090862" cy="493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b="1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MAE  →  1803</a:t>
            </a:r>
            <a:endParaRPr lang="en-US" sz="1900" dirty="0"/>
          </a:p>
        </p:txBody>
      </p:sp>
      <p:sp>
        <p:nvSpPr>
          <p:cNvPr id="16" name="Shape 13"/>
          <p:cNvSpPr/>
          <p:nvPr/>
        </p:nvSpPr>
        <p:spPr>
          <a:xfrm>
            <a:off x="10181749" y="5109091"/>
            <a:ext cx="3584615" cy="2264093"/>
          </a:xfrm>
          <a:prstGeom prst="roundRect">
            <a:avLst>
              <a:gd name="adj" fmla="val 16357"/>
            </a:avLst>
          </a:prstGeom>
          <a:solidFill>
            <a:srgbClr val="46464A"/>
          </a:solidFill>
          <a:ln/>
        </p:spPr>
      </p:sp>
      <p:sp>
        <p:nvSpPr>
          <p:cNvPr id="17" name="Text 14"/>
          <p:cNvSpPr/>
          <p:nvPr/>
        </p:nvSpPr>
        <p:spPr>
          <a:xfrm>
            <a:off x="10428565" y="5355908"/>
            <a:ext cx="3090982" cy="5485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300"/>
              </a:lnSpc>
              <a:buNone/>
            </a:pPr>
            <a:r>
              <a:rPr lang="en-US" sz="34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XGBoost</a:t>
            </a:r>
            <a:endParaRPr lang="en-US" sz="3450" dirty="0"/>
          </a:p>
        </p:txBody>
      </p:sp>
      <p:sp>
        <p:nvSpPr>
          <p:cNvPr id="18" name="Text 15"/>
          <p:cNvSpPr/>
          <p:nvPr/>
        </p:nvSpPr>
        <p:spPr>
          <a:xfrm>
            <a:off x="10428565" y="6052542"/>
            <a:ext cx="3090982" cy="493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b="1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RMSE →  4048</a:t>
            </a:r>
            <a:endParaRPr lang="en-US" sz="1900" dirty="0"/>
          </a:p>
        </p:txBody>
      </p:sp>
      <p:sp>
        <p:nvSpPr>
          <p:cNvPr id="19" name="Text 16"/>
          <p:cNvSpPr/>
          <p:nvPr/>
        </p:nvSpPr>
        <p:spPr>
          <a:xfrm>
            <a:off x="10428565" y="6632615"/>
            <a:ext cx="3090982" cy="493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b="1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MAE   →  2742</a:t>
            </a:r>
            <a:endParaRPr lang="en-US" sz="19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371493" y="386358"/>
            <a:ext cx="3117533" cy="3895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Análisis de Payroll</a:t>
            </a:r>
            <a:endParaRPr lang="en-US" sz="2450" dirty="0"/>
          </a:p>
        </p:txBody>
      </p:sp>
      <p:sp>
        <p:nvSpPr>
          <p:cNvPr id="3" name="Shape 1"/>
          <p:cNvSpPr/>
          <p:nvPr/>
        </p:nvSpPr>
        <p:spPr>
          <a:xfrm>
            <a:off x="3371493" y="1056442"/>
            <a:ext cx="1668304" cy="263604"/>
          </a:xfrm>
          <a:prstGeom prst="roundRect">
            <a:avLst>
              <a:gd name="adj" fmla="val 63865"/>
            </a:avLst>
          </a:prstGeom>
          <a:solidFill>
            <a:srgbClr val="4D4000"/>
          </a:solidFill>
          <a:ln/>
        </p:spPr>
      </p:sp>
      <p:sp>
        <p:nvSpPr>
          <p:cNvPr id="4" name="Text 2"/>
          <p:cNvSpPr/>
          <p:nvPr/>
        </p:nvSpPr>
        <p:spPr>
          <a:xfrm>
            <a:off x="3455551" y="1098471"/>
            <a:ext cx="1500188" cy="1795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ANÁLISIS NO SUPERVISADO</a:t>
            </a:r>
            <a:endParaRPr lang="en-US" sz="850" dirty="0"/>
          </a:p>
        </p:txBody>
      </p:sp>
      <p:sp>
        <p:nvSpPr>
          <p:cNvPr id="5" name="Text 3"/>
          <p:cNvSpPr/>
          <p:nvPr/>
        </p:nvSpPr>
        <p:spPr>
          <a:xfrm>
            <a:off x="3371493" y="1618059"/>
            <a:ext cx="1870472" cy="2337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Isolation Forest</a:t>
            </a:r>
            <a:endParaRPr lang="en-US" sz="1450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71493" y="2009537"/>
            <a:ext cx="3772614" cy="3772614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3371493" y="5939909"/>
            <a:ext cx="3772614" cy="2243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b="1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Detección de anomalías en payroll</a:t>
            </a:r>
            <a:endParaRPr lang="en-US" sz="1100" dirty="0"/>
          </a:p>
        </p:txBody>
      </p:sp>
      <p:sp>
        <p:nvSpPr>
          <p:cNvPr id="8" name="Text 5"/>
          <p:cNvSpPr/>
          <p:nvPr/>
        </p:nvSpPr>
        <p:spPr>
          <a:xfrm>
            <a:off x="3371493" y="6290429"/>
            <a:ext cx="3772614" cy="4486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Identifica meses con gastos salariales inusuales que requieren revisión o investigación adicional</a:t>
            </a:r>
            <a:endParaRPr lang="en-US" sz="1100" dirty="0"/>
          </a:p>
        </p:txBody>
      </p:sp>
      <p:sp>
        <p:nvSpPr>
          <p:cNvPr id="9" name="Text 6"/>
          <p:cNvSpPr/>
          <p:nvPr/>
        </p:nvSpPr>
        <p:spPr>
          <a:xfrm>
            <a:off x="7493913" y="1618059"/>
            <a:ext cx="1870472" cy="2337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KMeans Clustering</a:t>
            </a:r>
            <a:endParaRPr lang="en-US" sz="1450" dirty="0"/>
          </a:p>
        </p:txBody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3913" y="2009537"/>
            <a:ext cx="3772614" cy="3772614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7493913" y="5939909"/>
            <a:ext cx="3772614" cy="2243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b="1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Segmentación salarial en 3 clusters</a:t>
            </a:r>
            <a:endParaRPr lang="en-US" sz="1100" dirty="0"/>
          </a:p>
        </p:txBody>
      </p:sp>
      <p:sp>
        <p:nvSpPr>
          <p:cNvPr id="12" name="Text 8"/>
          <p:cNvSpPr/>
          <p:nvPr/>
        </p:nvSpPr>
        <p:spPr>
          <a:xfrm>
            <a:off x="7493913" y="6290429"/>
            <a:ext cx="3772614" cy="4486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Agrupa meses según patrones de payroll para apoyar decisiones de gestión de personal</a:t>
            </a:r>
            <a:endParaRPr lang="en-US" sz="1100" dirty="0"/>
          </a:p>
        </p:txBody>
      </p:sp>
      <p:sp>
        <p:nvSpPr>
          <p:cNvPr id="13" name="Shape 9"/>
          <p:cNvSpPr/>
          <p:nvPr/>
        </p:nvSpPr>
        <p:spPr>
          <a:xfrm>
            <a:off x="3371493" y="7023021"/>
            <a:ext cx="7887414" cy="820222"/>
          </a:xfrm>
          <a:prstGeom prst="roundRect">
            <a:avLst>
              <a:gd name="adj" fmla="val 25656"/>
            </a:avLst>
          </a:prstGeom>
          <a:solidFill>
            <a:srgbClr val="4D4000"/>
          </a:solidFill>
          <a:ln/>
        </p:spPr>
      </p:sp>
      <p:pic>
        <p:nvPicPr>
          <p:cNvPr id="1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1748" y="7235547"/>
            <a:ext cx="175260" cy="140256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3827264" y="7198281"/>
            <a:ext cx="7291388" cy="4486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FFFFFF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Este análisis complementario no se usa para predicción directa, sino para identificar patrones y apoyar decisiones operativas</a:t>
            </a:r>
            <a:endParaRPr lang="en-US" sz="11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96797" y="0"/>
            <a:ext cx="10636687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19419" y="0"/>
            <a:ext cx="10591562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95524" y="1417082"/>
            <a:ext cx="6268283" cy="4833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800"/>
              </a:lnSpc>
              <a:buNone/>
            </a:pPr>
            <a:r>
              <a:rPr lang="en-US" sz="30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Conclusiones y Próximos Pasos</a:t>
            </a:r>
            <a:endParaRPr lang="en-US" sz="3000" dirty="0"/>
          </a:p>
        </p:txBody>
      </p:sp>
      <p:sp>
        <p:nvSpPr>
          <p:cNvPr id="4" name="Shape 1"/>
          <p:cNvSpPr/>
          <p:nvPr/>
        </p:nvSpPr>
        <p:spPr>
          <a:xfrm>
            <a:off x="6095524" y="2161461"/>
            <a:ext cx="3875842" cy="2825948"/>
          </a:xfrm>
          <a:prstGeom prst="roundRect">
            <a:avLst>
              <a:gd name="adj" fmla="val 9238"/>
            </a:avLst>
          </a:prstGeom>
          <a:solidFill>
            <a:srgbClr val="46464A"/>
          </a:solidFill>
          <a:ln/>
        </p:spPr>
      </p:sp>
      <p:sp>
        <p:nvSpPr>
          <p:cNvPr id="5" name="Text 2"/>
          <p:cNvSpPr/>
          <p:nvPr/>
        </p:nvSpPr>
        <p:spPr>
          <a:xfrm>
            <a:off x="6269474" y="2335411"/>
            <a:ext cx="2005251" cy="2416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Logros del Proyecto</a:t>
            </a:r>
            <a:endParaRPr lang="en-US" sz="1500" dirty="0"/>
          </a:p>
        </p:txBody>
      </p:sp>
      <p:sp>
        <p:nvSpPr>
          <p:cNvPr id="6" name="Text 3"/>
          <p:cNvSpPr/>
          <p:nvPr/>
        </p:nvSpPr>
        <p:spPr>
          <a:xfrm>
            <a:off x="6269474" y="2681526"/>
            <a:ext cx="3527941" cy="5569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Modelo captura tendencia y estacionalidad con precisión</a:t>
            </a:r>
            <a:endParaRPr lang="en-US" sz="1350" dirty="0"/>
          </a:p>
        </p:txBody>
      </p:sp>
      <p:sp>
        <p:nvSpPr>
          <p:cNvPr id="7" name="Text 4"/>
          <p:cNvSpPr/>
          <p:nvPr/>
        </p:nvSpPr>
        <p:spPr>
          <a:xfrm>
            <a:off x="6269474" y="3299341"/>
            <a:ext cx="3527941" cy="2784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Alta interpretabilidad para stakeholders</a:t>
            </a:r>
            <a:endParaRPr lang="en-US" sz="1350" dirty="0"/>
          </a:p>
        </p:txBody>
      </p:sp>
      <p:sp>
        <p:nvSpPr>
          <p:cNvPr id="8" name="Text 5"/>
          <p:cNvSpPr/>
          <p:nvPr/>
        </p:nvSpPr>
        <p:spPr>
          <a:xfrm>
            <a:off x="6269474" y="3638669"/>
            <a:ext cx="3527941" cy="5569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Preparado para apoyar planificación financiera</a:t>
            </a:r>
            <a:endParaRPr lang="en-US" sz="1350" dirty="0"/>
          </a:p>
        </p:txBody>
      </p:sp>
      <p:sp>
        <p:nvSpPr>
          <p:cNvPr id="9" name="Text 6"/>
          <p:cNvSpPr/>
          <p:nvPr/>
        </p:nvSpPr>
        <p:spPr>
          <a:xfrm>
            <a:off x="6269474" y="4256484"/>
            <a:ext cx="3527941" cy="5569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Útil para decisiones operativas informadas</a:t>
            </a:r>
            <a:endParaRPr lang="en-US" sz="1350" dirty="0"/>
          </a:p>
        </p:txBody>
      </p:sp>
      <p:sp>
        <p:nvSpPr>
          <p:cNvPr id="10" name="Shape 7"/>
          <p:cNvSpPr/>
          <p:nvPr/>
        </p:nvSpPr>
        <p:spPr>
          <a:xfrm>
            <a:off x="10145316" y="2161461"/>
            <a:ext cx="3875961" cy="2825948"/>
          </a:xfrm>
          <a:prstGeom prst="roundRect">
            <a:avLst>
              <a:gd name="adj" fmla="val 9238"/>
            </a:avLst>
          </a:prstGeom>
          <a:solidFill>
            <a:srgbClr val="46464A"/>
          </a:solidFill>
          <a:ln/>
        </p:spPr>
      </p:sp>
      <p:sp>
        <p:nvSpPr>
          <p:cNvPr id="11" name="Text 8"/>
          <p:cNvSpPr/>
          <p:nvPr/>
        </p:nvSpPr>
        <p:spPr>
          <a:xfrm>
            <a:off x="10319266" y="2335411"/>
            <a:ext cx="1933813" cy="2416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Limitaciones</a:t>
            </a:r>
            <a:endParaRPr lang="en-US" sz="1500" dirty="0"/>
          </a:p>
        </p:txBody>
      </p:sp>
      <p:sp>
        <p:nvSpPr>
          <p:cNvPr id="12" name="Text 9"/>
          <p:cNvSpPr/>
          <p:nvPr/>
        </p:nvSpPr>
        <p:spPr>
          <a:xfrm>
            <a:off x="10319266" y="2681526"/>
            <a:ext cx="3528060" cy="5569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No incluye variables externas (economía, marketing, competencia)</a:t>
            </a:r>
            <a:endParaRPr lang="en-US" sz="1350" dirty="0"/>
          </a:p>
        </p:txBody>
      </p:sp>
      <p:sp>
        <p:nvSpPr>
          <p:cNvPr id="13" name="Text 10"/>
          <p:cNvSpPr/>
          <p:nvPr/>
        </p:nvSpPr>
        <p:spPr>
          <a:xfrm>
            <a:off x="10319266" y="3299341"/>
            <a:ext cx="3528060" cy="5569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Scope limitado a datos históricos internos</a:t>
            </a:r>
            <a:endParaRPr lang="en-US" sz="1350" dirty="0"/>
          </a:p>
        </p:txBody>
      </p:sp>
      <p:sp>
        <p:nvSpPr>
          <p:cNvPr id="14" name="Shape 11"/>
          <p:cNvSpPr/>
          <p:nvPr/>
        </p:nvSpPr>
        <p:spPr>
          <a:xfrm>
            <a:off x="6095524" y="5161359"/>
            <a:ext cx="7925753" cy="1651159"/>
          </a:xfrm>
          <a:prstGeom prst="roundRect">
            <a:avLst>
              <a:gd name="adj" fmla="val 15811"/>
            </a:avLst>
          </a:prstGeom>
          <a:solidFill>
            <a:srgbClr val="46464A"/>
          </a:solidFill>
          <a:ln/>
        </p:spPr>
      </p:sp>
      <p:sp>
        <p:nvSpPr>
          <p:cNvPr id="15" name="Text 12"/>
          <p:cNvSpPr/>
          <p:nvPr/>
        </p:nvSpPr>
        <p:spPr>
          <a:xfrm>
            <a:off x="6269474" y="5335310"/>
            <a:ext cx="1933813" cy="2416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Mejoras Futuras</a:t>
            </a:r>
            <a:endParaRPr lang="en-US" sz="1500" dirty="0"/>
          </a:p>
        </p:txBody>
      </p:sp>
      <p:sp>
        <p:nvSpPr>
          <p:cNvPr id="16" name="Text 13"/>
          <p:cNvSpPr/>
          <p:nvPr/>
        </p:nvSpPr>
        <p:spPr>
          <a:xfrm>
            <a:off x="6269474" y="5681424"/>
            <a:ext cx="7577852" cy="2784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Incorporar variables externas (indicadores económicos, campañas)</a:t>
            </a:r>
            <a:endParaRPr lang="en-US" sz="1350" dirty="0"/>
          </a:p>
        </p:txBody>
      </p:sp>
      <p:sp>
        <p:nvSpPr>
          <p:cNvPr id="17" name="Text 14"/>
          <p:cNvSpPr/>
          <p:nvPr/>
        </p:nvSpPr>
        <p:spPr>
          <a:xfrm>
            <a:off x="6269474" y="6020753"/>
            <a:ext cx="7577852" cy="2784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Explorar modelos más complejos (LSTM para patrones profundos)</a:t>
            </a:r>
            <a:endParaRPr lang="en-US" sz="1350" dirty="0"/>
          </a:p>
        </p:txBody>
      </p:sp>
      <p:sp>
        <p:nvSpPr>
          <p:cNvPr id="18" name="Text 15"/>
          <p:cNvSpPr/>
          <p:nvPr/>
        </p:nvSpPr>
        <p:spPr>
          <a:xfrm>
            <a:off x="6269474" y="6360081"/>
            <a:ext cx="7577852" cy="2784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Automatización del pipeline y despliegue en producción</a:t>
            </a:r>
            <a:endParaRPr lang="en-US" sz="13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909280"/>
            <a:ext cx="6155769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Problema de Negocio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864037" y="2212181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El Desafío</a:t>
            </a:r>
            <a:endParaRPr lang="en-US" sz="2150" dirty="0"/>
          </a:p>
        </p:txBody>
      </p:sp>
      <p:sp>
        <p:nvSpPr>
          <p:cNvPr id="4" name="Text 2"/>
          <p:cNvSpPr/>
          <p:nvPr/>
        </p:nvSpPr>
        <p:spPr>
          <a:xfrm>
            <a:off x="864037" y="2801898"/>
            <a:ext cx="7500461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Una cadena de librerías con múltiples tiendas y canales de venta necesita predecir sus ingresos mensuales para optimizar la planificación financiera y la toma de decisiones operativas.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864037" y="4233863"/>
            <a:ext cx="3050262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Objetivo del Proyecto</a:t>
            </a:r>
            <a:endParaRPr lang="en-US" sz="2150" dirty="0"/>
          </a:p>
        </p:txBody>
      </p:sp>
      <p:sp>
        <p:nvSpPr>
          <p:cNvPr id="6" name="Text 4"/>
          <p:cNvSpPr/>
          <p:nvPr/>
        </p:nvSpPr>
        <p:spPr>
          <a:xfrm>
            <a:off x="864037" y="4823579"/>
            <a:ext cx="7500461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Desarrollar un modelo de machine learning capaz de predecir con precisión los ingresos netos mensuales (net_revenue), capturando tendencias, estacionalidad y diferencias entre tiendas y canales.</a:t>
            </a:r>
            <a:endParaRPr lang="en-US" sz="1900" dirty="0"/>
          </a:p>
        </p:txBody>
      </p:sp>
      <p:pic>
        <p:nvPicPr>
          <p:cNvPr id="7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74336" y="2243018"/>
            <a:ext cx="4799528" cy="479952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88407" y="1383149"/>
            <a:ext cx="3782139" cy="466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650"/>
              </a:lnSpc>
              <a:buNone/>
            </a:pPr>
            <a:r>
              <a:rPr lang="en-US" sz="29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Dataset y Variables</a:t>
            </a:r>
            <a:endParaRPr lang="en-US" sz="2900" dirty="0"/>
          </a:p>
        </p:txBody>
      </p:sp>
      <p:sp>
        <p:nvSpPr>
          <p:cNvPr id="4" name="Shape 1"/>
          <p:cNvSpPr/>
          <p:nvPr/>
        </p:nvSpPr>
        <p:spPr>
          <a:xfrm>
            <a:off x="588407" y="2102287"/>
            <a:ext cx="3899535" cy="2279571"/>
          </a:xfrm>
          <a:prstGeom prst="roundRect">
            <a:avLst>
              <a:gd name="adj" fmla="val 4814"/>
            </a:avLst>
          </a:prstGeom>
          <a:solidFill>
            <a:srgbClr val="27272B"/>
          </a:solidFill>
          <a:ln w="22860">
            <a:solidFill>
              <a:srgbClr val="5F5F63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565547" y="2102287"/>
            <a:ext cx="91440" cy="2279571"/>
          </a:xfrm>
          <a:prstGeom prst="roundRect">
            <a:avLst>
              <a:gd name="adj" fmla="val 275788"/>
            </a:avLst>
          </a:prstGeom>
          <a:solidFill>
            <a:srgbClr val="FFE14D"/>
          </a:solidFill>
          <a:ln/>
        </p:spPr>
      </p:sp>
      <p:sp>
        <p:nvSpPr>
          <p:cNvPr id="6" name="Text 3"/>
          <p:cNvSpPr/>
          <p:nvPr/>
        </p:nvSpPr>
        <p:spPr>
          <a:xfrm>
            <a:off x="847963" y="2293263"/>
            <a:ext cx="1867972" cy="2334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Fuente de Datos</a:t>
            </a:r>
            <a:endParaRPr lang="en-US" sz="1450" dirty="0"/>
          </a:p>
        </p:txBody>
      </p:sp>
      <p:sp>
        <p:nvSpPr>
          <p:cNvPr id="7" name="Text 4"/>
          <p:cNvSpPr/>
          <p:nvPr/>
        </p:nvSpPr>
        <p:spPr>
          <a:xfrm>
            <a:off x="847963" y="2627590"/>
            <a:ext cx="3449003" cy="5379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Dataset de ventas y payroll de una cadena de librerías</a:t>
            </a:r>
            <a:endParaRPr lang="en-US" sz="1300" dirty="0"/>
          </a:p>
        </p:txBody>
      </p:sp>
      <p:sp>
        <p:nvSpPr>
          <p:cNvPr id="8" name="Text 5"/>
          <p:cNvSpPr/>
          <p:nvPr/>
        </p:nvSpPr>
        <p:spPr>
          <a:xfrm>
            <a:off x="847963" y="3266361"/>
            <a:ext cx="3449003" cy="268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Periodo: 2019–2024</a:t>
            </a:r>
            <a:endParaRPr lang="en-US" sz="1300" dirty="0"/>
          </a:p>
        </p:txBody>
      </p:sp>
      <p:sp>
        <p:nvSpPr>
          <p:cNvPr id="9" name="Text 6"/>
          <p:cNvSpPr/>
          <p:nvPr/>
        </p:nvSpPr>
        <p:spPr>
          <a:xfrm>
            <a:off x="847963" y="3594140"/>
            <a:ext cx="3449003" cy="268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Entrenamiento principal: desde 2020</a:t>
            </a:r>
            <a:endParaRPr lang="en-US" sz="1300" dirty="0"/>
          </a:p>
        </p:txBody>
      </p:sp>
      <p:sp>
        <p:nvSpPr>
          <p:cNvPr id="10" name="Text 7"/>
          <p:cNvSpPr/>
          <p:nvPr/>
        </p:nvSpPr>
        <p:spPr>
          <a:xfrm>
            <a:off x="847963" y="3921919"/>
            <a:ext cx="3449003" cy="268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Más de 1.000 observaciones mensuales</a:t>
            </a:r>
            <a:endParaRPr lang="en-US" sz="1300" dirty="0"/>
          </a:p>
        </p:txBody>
      </p:sp>
      <p:sp>
        <p:nvSpPr>
          <p:cNvPr id="11" name="Shape 8"/>
          <p:cNvSpPr/>
          <p:nvPr/>
        </p:nvSpPr>
        <p:spPr>
          <a:xfrm>
            <a:off x="4656058" y="2102287"/>
            <a:ext cx="3899535" cy="2279571"/>
          </a:xfrm>
          <a:prstGeom prst="roundRect">
            <a:avLst>
              <a:gd name="adj" fmla="val 4814"/>
            </a:avLst>
          </a:prstGeom>
          <a:solidFill>
            <a:srgbClr val="27272B"/>
          </a:solidFill>
          <a:ln w="22860">
            <a:solidFill>
              <a:srgbClr val="5F5F63"/>
            </a:solidFill>
            <a:prstDash val="solid"/>
          </a:ln>
        </p:spPr>
      </p:sp>
      <p:sp>
        <p:nvSpPr>
          <p:cNvPr id="12" name="Shape 9"/>
          <p:cNvSpPr/>
          <p:nvPr/>
        </p:nvSpPr>
        <p:spPr>
          <a:xfrm>
            <a:off x="4633198" y="2102287"/>
            <a:ext cx="91440" cy="2279571"/>
          </a:xfrm>
          <a:prstGeom prst="roundRect">
            <a:avLst>
              <a:gd name="adj" fmla="val 275788"/>
            </a:avLst>
          </a:prstGeom>
          <a:solidFill>
            <a:srgbClr val="FFE14D"/>
          </a:solidFill>
          <a:ln/>
        </p:spPr>
      </p:sp>
      <p:sp>
        <p:nvSpPr>
          <p:cNvPr id="13" name="Text 10"/>
          <p:cNvSpPr/>
          <p:nvPr/>
        </p:nvSpPr>
        <p:spPr>
          <a:xfrm>
            <a:off x="4915614" y="2293263"/>
            <a:ext cx="1867972" cy="2334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Variable Objetivo</a:t>
            </a:r>
            <a:endParaRPr lang="en-US" sz="1450" dirty="0"/>
          </a:p>
        </p:txBody>
      </p:sp>
      <p:sp>
        <p:nvSpPr>
          <p:cNvPr id="14" name="Text 11"/>
          <p:cNvSpPr/>
          <p:nvPr/>
        </p:nvSpPr>
        <p:spPr>
          <a:xfrm>
            <a:off x="4915614" y="2627590"/>
            <a:ext cx="3449003" cy="268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net_revenue</a:t>
            </a:r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: ingresos netos mensuales</a:t>
            </a:r>
            <a:endParaRPr lang="en-US" sz="1300" dirty="0"/>
          </a:p>
        </p:txBody>
      </p:sp>
      <p:sp>
        <p:nvSpPr>
          <p:cNvPr id="15" name="Shape 12"/>
          <p:cNvSpPr/>
          <p:nvPr/>
        </p:nvSpPr>
        <p:spPr>
          <a:xfrm>
            <a:off x="588407" y="4549973"/>
            <a:ext cx="3899535" cy="2296358"/>
          </a:xfrm>
          <a:prstGeom prst="roundRect">
            <a:avLst>
              <a:gd name="adj" fmla="val 4778"/>
            </a:avLst>
          </a:prstGeom>
          <a:solidFill>
            <a:srgbClr val="27272B"/>
          </a:solidFill>
          <a:ln w="22860">
            <a:solidFill>
              <a:srgbClr val="5F5F63"/>
            </a:solidFill>
            <a:prstDash val="solid"/>
          </a:ln>
        </p:spPr>
      </p:sp>
      <p:sp>
        <p:nvSpPr>
          <p:cNvPr id="16" name="Shape 13"/>
          <p:cNvSpPr/>
          <p:nvPr/>
        </p:nvSpPr>
        <p:spPr>
          <a:xfrm>
            <a:off x="565547" y="4549973"/>
            <a:ext cx="91440" cy="2296358"/>
          </a:xfrm>
          <a:prstGeom prst="roundRect">
            <a:avLst>
              <a:gd name="adj" fmla="val 275788"/>
            </a:avLst>
          </a:prstGeom>
          <a:solidFill>
            <a:srgbClr val="FFE14D"/>
          </a:solidFill>
          <a:ln/>
        </p:spPr>
      </p:sp>
      <p:sp>
        <p:nvSpPr>
          <p:cNvPr id="17" name="Text 14"/>
          <p:cNvSpPr/>
          <p:nvPr/>
        </p:nvSpPr>
        <p:spPr>
          <a:xfrm>
            <a:off x="847963" y="4740950"/>
            <a:ext cx="2054185" cy="2334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Variables Principales</a:t>
            </a:r>
            <a:endParaRPr lang="en-US" sz="1450" dirty="0"/>
          </a:p>
        </p:txBody>
      </p:sp>
      <p:sp>
        <p:nvSpPr>
          <p:cNvPr id="18" name="Text 15"/>
          <p:cNvSpPr/>
          <p:nvPr/>
        </p:nvSpPr>
        <p:spPr>
          <a:xfrm>
            <a:off x="847963" y="5075277"/>
            <a:ext cx="3449003" cy="268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date</a:t>
            </a:r>
            <a:endParaRPr lang="en-US" sz="1300" dirty="0"/>
          </a:p>
        </p:txBody>
      </p:sp>
      <p:sp>
        <p:nvSpPr>
          <p:cNvPr id="19" name="Text 16"/>
          <p:cNvSpPr/>
          <p:nvPr/>
        </p:nvSpPr>
        <p:spPr>
          <a:xfrm>
            <a:off x="847963" y="5403056"/>
            <a:ext cx="3449003" cy="268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store_id</a:t>
            </a:r>
            <a:endParaRPr lang="en-US" sz="1300" dirty="0"/>
          </a:p>
        </p:txBody>
      </p:sp>
      <p:sp>
        <p:nvSpPr>
          <p:cNvPr id="20" name="Text 17"/>
          <p:cNvSpPr/>
          <p:nvPr/>
        </p:nvSpPr>
        <p:spPr>
          <a:xfrm>
            <a:off x="847963" y="5730835"/>
            <a:ext cx="3449003" cy="268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channel (IN_STORE / ONLINE)</a:t>
            </a:r>
            <a:endParaRPr lang="en-US" sz="1300" dirty="0"/>
          </a:p>
        </p:txBody>
      </p:sp>
      <p:sp>
        <p:nvSpPr>
          <p:cNvPr id="21" name="Text 18"/>
          <p:cNvSpPr/>
          <p:nvPr/>
        </p:nvSpPr>
        <p:spPr>
          <a:xfrm>
            <a:off x="847963" y="6058614"/>
            <a:ext cx="3449003" cy="268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transactions</a:t>
            </a:r>
            <a:endParaRPr lang="en-US" sz="1300" dirty="0"/>
          </a:p>
        </p:txBody>
      </p:sp>
      <p:sp>
        <p:nvSpPr>
          <p:cNvPr id="22" name="Text 19"/>
          <p:cNvSpPr/>
          <p:nvPr/>
        </p:nvSpPr>
        <p:spPr>
          <a:xfrm>
            <a:off x="847963" y="6386393"/>
            <a:ext cx="3449003" cy="268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payroll (análisis complementario)</a:t>
            </a:r>
            <a:endParaRPr lang="en-US" sz="13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383988" y="620673"/>
            <a:ext cx="5262443" cy="487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800"/>
              </a:lnSpc>
              <a:buNone/>
            </a:pPr>
            <a:r>
              <a:rPr lang="en-US" sz="305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Exploratory Data Analysis</a:t>
            </a:r>
            <a:endParaRPr lang="en-US" sz="3050" dirty="0"/>
          </a:p>
        </p:txBody>
      </p:sp>
      <p:sp>
        <p:nvSpPr>
          <p:cNvPr id="3" name="Shape 1"/>
          <p:cNvSpPr/>
          <p:nvPr/>
        </p:nvSpPr>
        <p:spPr>
          <a:xfrm>
            <a:off x="2383988" y="1458635"/>
            <a:ext cx="1540431" cy="345043"/>
          </a:xfrm>
          <a:prstGeom prst="roundRect">
            <a:avLst>
              <a:gd name="adj" fmla="val 61008"/>
            </a:avLst>
          </a:prstGeom>
          <a:noFill/>
          <a:ln w="7620">
            <a:solidFill>
              <a:srgbClr val="FFE14D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2496860" y="1518880"/>
            <a:ext cx="1314688" cy="2245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FFE14D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HALLAZGOS CLAVE</a:t>
            </a:r>
            <a:endParaRPr lang="en-US" sz="110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83988" y="2198251"/>
            <a:ext cx="4717256" cy="4717256"/>
          </a:xfrm>
          <a:prstGeom prst="rect">
            <a:avLst/>
          </a:prstGeom>
        </p:spPr>
      </p:pic>
      <p:sp>
        <p:nvSpPr>
          <p:cNvPr id="6" name="Shape 3"/>
          <p:cNvSpPr/>
          <p:nvPr/>
        </p:nvSpPr>
        <p:spPr>
          <a:xfrm>
            <a:off x="7536775" y="2198251"/>
            <a:ext cx="394692" cy="394692"/>
          </a:xfrm>
          <a:prstGeom prst="roundRect">
            <a:avLst>
              <a:gd name="adj" fmla="val 66667"/>
            </a:avLst>
          </a:prstGeom>
          <a:solidFill>
            <a:srgbClr val="46464A"/>
          </a:solidFill>
          <a:ln/>
        </p:spPr>
      </p:sp>
      <p:sp>
        <p:nvSpPr>
          <p:cNvPr id="7" name="Text 4"/>
          <p:cNvSpPr/>
          <p:nvPr/>
        </p:nvSpPr>
        <p:spPr>
          <a:xfrm>
            <a:off x="8106847" y="2258497"/>
            <a:ext cx="2092643" cy="2436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Tendencia Creciente</a:t>
            </a:r>
            <a:endParaRPr lang="en-US" sz="1500" dirty="0"/>
          </a:p>
        </p:txBody>
      </p:sp>
      <p:sp>
        <p:nvSpPr>
          <p:cNvPr id="8" name="Text 5"/>
          <p:cNvSpPr/>
          <p:nvPr/>
        </p:nvSpPr>
        <p:spPr>
          <a:xfrm>
            <a:off x="8106847" y="2677478"/>
            <a:ext cx="4147185" cy="5610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Los ingresos muestran una tendencia ascendente desde 2020, con recuperación post-COVID</a:t>
            </a:r>
            <a:endParaRPr lang="en-US" sz="1350" dirty="0"/>
          </a:p>
        </p:txBody>
      </p:sp>
      <p:sp>
        <p:nvSpPr>
          <p:cNvPr id="9" name="Shape 6"/>
          <p:cNvSpPr/>
          <p:nvPr/>
        </p:nvSpPr>
        <p:spPr>
          <a:xfrm>
            <a:off x="7536775" y="3589258"/>
            <a:ext cx="394692" cy="394692"/>
          </a:xfrm>
          <a:prstGeom prst="roundRect">
            <a:avLst>
              <a:gd name="adj" fmla="val 66667"/>
            </a:avLst>
          </a:prstGeom>
          <a:solidFill>
            <a:srgbClr val="46464A"/>
          </a:solidFill>
          <a:ln/>
        </p:spPr>
      </p:sp>
      <p:sp>
        <p:nvSpPr>
          <p:cNvPr id="10" name="Text 7"/>
          <p:cNvSpPr/>
          <p:nvPr/>
        </p:nvSpPr>
        <p:spPr>
          <a:xfrm>
            <a:off x="8106847" y="3649504"/>
            <a:ext cx="2156936" cy="2436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Estacionalidad Clara</a:t>
            </a:r>
            <a:endParaRPr lang="en-US" sz="1500" dirty="0"/>
          </a:p>
        </p:txBody>
      </p:sp>
      <p:sp>
        <p:nvSpPr>
          <p:cNvPr id="11" name="Text 8"/>
          <p:cNvSpPr/>
          <p:nvPr/>
        </p:nvSpPr>
        <p:spPr>
          <a:xfrm>
            <a:off x="8106847" y="4068485"/>
            <a:ext cx="4147185" cy="5610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Picos consistentes en septiembre (vuelta al cole) y diciembre (Navidad)</a:t>
            </a:r>
            <a:endParaRPr lang="en-US" sz="1350" dirty="0"/>
          </a:p>
        </p:txBody>
      </p:sp>
      <p:sp>
        <p:nvSpPr>
          <p:cNvPr id="12" name="Shape 9"/>
          <p:cNvSpPr/>
          <p:nvPr/>
        </p:nvSpPr>
        <p:spPr>
          <a:xfrm>
            <a:off x="7536775" y="4980265"/>
            <a:ext cx="394692" cy="394692"/>
          </a:xfrm>
          <a:prstGeom prst="roundRect">
            <a:avLst>
              <a:gd name="adj" fmla="val 66667"/>
            </a:avLst>
          </a:prstGeom>
          <a:solidFill>
            <a:srgbClr val="46464A"/>
          </a:solidFill>
          <a:ln/>
        </p:spPr>
      </p:sp>
      <p:sp>
        <p:nvSpPr>
          <p:cNvPr id="13" name="Text 10"/>
          <p:cNvSpPr/>
          <p:nvPr/>
        </p:nvSpPr>
        <p:spPr>
          <a:xfrm>
            <a:off x="8106847" y="5040511"/>
            <a:ext cx="2217539" cy="2436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Impacto del COVID-19</a:t>
            </a:r>
            <a:endParaRPr lang="en-US" sz="1500" dirty="0"/>
          </a:p>
        </p:txBody>
      </p:sp>
      <p:sp>
        <p:nvSpPr>
          <p:cNvPr id="14" name="Text 11"/>
          <p:cNvSpPr/>
          <p:nvPr/>
        </p:nvSpPr>
        <p:spPr>
          <a:xfrm>
            <a:off x="8106847" y="5459492"/>
            <a:ext cx="4147185" cy="5610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Efecto evidente en 2020 con posterior recuperación</a:t>
            </a:r>
            <a:endParaRPr lang="en-US" sz="1350" dirty="0"/>
          </a:p>
        </p:txBody>
      </p:sp>
      <p:sp>
        <p:nvSpPr>
          <p:cNvPr id="15" name="Shape 12"/>
          <p:cNvSpPr/>
          <p:nvPr/>
        </p:nvSpPr>
        <p:spPr>
          <a:xfrm>
            <a:off x="7536775" y="6371273"/>
            <a:ext cx="394692" cy="394692"/>
          </a:xfrm>
          <a:prstGeom prst="roundRect">
            <a:avLst>
              <a:gd name="adj" fmla="val 66667"/>
            </a:avLst>
          </a:prstGeom>
          <a:solidFill>
            <a:srgbClr val="46464A"/>
          </a:solidFill>
          <a:ln/>
        </p:spPr>
      </p:sp>
      <p:sp>
        <p:nvSpPr>
          <p:cNvPr id="16" name="Text 13"/>
          <p:cNvSpPr/>
          <p:nvPr/>
        </p:nvSpPr>
        <p:spPr>
          <a:xfrm>
            <a:off x="8106847" y="6431518"/>
            <a:ext cx="2641759" cy="2436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Diferencias Entre Canales</a:t>
            </a:r>
            <a:endParaRPr lang="en-US" sz="1500" dirty="0"/>
          </a:p>
        </p:txBody>
      </p:sp>
      <p:sp>
        <p:nvSpPr>
          <p:cNvPr id="17" name="Text 14"/>
          <p:cNvSpPr/>
          <p:nvPr/>
        </p:nvSpPr>
        <p:spPr>
          <a:xfrm>
            <a:off x="8106847" y="6850499"/>
            <a:ext cx="4147185" cy="5610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Comportamiento diferenciado entre tiendas físicas y canal online</a:t>
            </a:r>
            <a:endParaRPr lang="en-US" sz="13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94358" y="750213"/>
            <a:ext cx="5514975" cy="6412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00"/>
              </a:lnSpc>
              <a:buNone/>
            </a:pPr>
            <a:r>
              <a:rPr lang="en-US" sz="40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Feature Engineering</a:t>
            </a:r>
            <a:endParaRPr lang="en-US" sz="4000" dirty="0"/>
          </a:p>
        </p:txBody>
      </p:sp>
      <p:sp>
        <p:nvSpPr>
          <p:cNvPr id="4" name="Shape 1"/>
          <p:cNvSpPr/>
          <p:nvPr/>
        </p:nvSpPr>
        <p:spPr>
          <a:xfrm>
            <a:off x="6294358" y="1737717"/>
            <a:ext cx="3648670" cy="2813209"/>
          </a:xfrm>
          <a:prstGeom prst="roundRect">
            <a:avLst>
              <a:gd name="adj" fmla="val 12309"/>
            </a:avLst>
          </a:prstGeom>
          <a:solidFill>
            <a:srgbClr val="46464A"/>
          </a:solidFill>
          <a:ln/>
        </p:spPr>
      </p:sp>
      <p:sp>
        <p:nvSpPr>
          <p:cNvPr id="5" name="Text 2"/>
          <p:cNvSpPr/>
          <p:nvPr/>
        </p:nvSpPr>
        <p:spPr>
          <a:xfrm>
            <a:off x="6525101" y="1968460"/>
            <a:ext cx="2792968" cy="320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Features Temporales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6525101" y="2427446"/>
            <a:ext cx="3187184" cy="3693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800" b="1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Lags de ingresos:</a:t>
            </a:r>
            <a:endParaRPr lang="en-US" sz="1800" dirty="0"/>
          </a:p>
        </p:txBody>
      </p:sp>
      <p:sp>
        <p:nvSpPr>
          <p:cNvPr id="7" name="Text 4"/>
          <p:cNvSpPr/>
          <p:nvPr/>
        </p:nvSpPr>
        <p:spPr>
          <a:xfrm>
            <a:off x="6525101" y="2935248"/>
            <a:ext cx="3187184" cy="3693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900"/>
              </a:lnSpc>
              <a:buSzPct val="100000"/>
              <a:buChar char="•"/>
            </a:pPr>
            <a:r>
              <a:rPr lang="en-US" sz="18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1, 3, 6 y 12 meses</a:t>
            </a:r>
            <a:endParaRPr lang="en-US" sz="1800" dirty="0"/>
          </a:p>
        </p:txBody>
      </p:sp>
      <p:sp>
        <p:nvSpPr>
          <p:cNvPr id="8" name="Text 5"/>
          <p:cNvSpPr/>
          <p:nvPr/>
        </p:nvSpPr>
        <p:spPr>
          <a:xfrm>
            <a:off x="6525101" y="3443049"/>
            <a:ext cx="3187184" cy="3693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800" b="1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Rolling means:</a:t>
            </a:r>
            <a:endParaRPr lang="en-US" sz="1800" dirty="0"/>
          </a:p>
        </p:txBody>
      </p:sp>
      <p:sp>
        <p:nvSpPr>
          <p:cNvPr id="9" name="Text 6"/>
          <p:cNvSpPr/>
          <p:nvPr/>
        </p:nvSpPr>
        <p:spPr>
          <a:xfrm>
            <a:off x="6525101" y="3950851"/>
            <a:ext cx="3187184" cy="3693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900"/>
              </a:lnSpc>
              <a:buSzPct val="100000"/>
              <a:buChar char="•"/>
            </a:pPr>
            <a:r>
              <a:rPr lang="en-US" sz="18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3, 6 y 12 meses</a:t>
            </a:r>
            <a:endParaRPr lang="en-US" sz="1800" dirty="0"/>
          </a:p>
        </p:txBody>
      </p:sp>
      <p:sp>
        <p:nvSpPr>
          <p:cNvPr id="10" name="Shape 7"/>
          <p:cNvSpPr/>
          <p:nvPr/>
        </p:nvSpPr>
        <p:spPr>
          <a:xfrm>
            <a:off x="10173772" y="1737717"/>
            <a:ext cx="3648670" cy="2813209"/>
          </a:xfrm>
          <a:prstGeom prst="roundRect">
            <a:avLst>
              <a:gd name="adj" fmla="val 12309"/>
            </a:avLst>
          </a:prstGeom>
          <a:solidFill>
            <a:srgbClr val="46464A"/>
          </a:solidFill>
          <a:ln/>
        </p:spPr>
      </p:sp>
      <p:sp>
        <p:nvSpPr>
          <p:cNvPr id="11" name="Text 8"/>
          <p:cNvSpPr/>
          <p:nvPr/>
        </p:nvSpPr>
        <p:spPr>
          <a:xfrm>
            <a:off x="10404515" y="1968460"/>
            <a:ext cx="2748796" cy="320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Features Calculadas</a:t>
            </a:r>
            <a:endParaRPr lang="en-US" sz="2000" dirty="0"/>
          </a:p>
        </p:txBody>
      </p:sp>
      <p:sp>
        <p:nvSpPr>
          <p:cNvPr id="12" name="Text 9"/>
          <p:cNvSpPr/>
          <p:nvPr/>
        </p:nvSpPr>
        <p:spPr>
          <a:xfrm>
            <a:off x="10404515" y="2427446"/>
            <a:ext cx="3187184" cy="3693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800" b="1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Avg_ticket:</a:t>
            </a:r>
            <a:endParaRPr lang="en-US" sz="1800" dirty="0"/>
          </a:p>
        </p:txBody>
      </p:sp>
      <p:sp>
        <p:nvSpPr>
          <p:cNvPr id="13" name="Text 10"/>
          <p:cNvSpPr/>
          <p:nvPr/>
        </p:nvSpPr>
        <p:spPr>
          <a:xfrm>
            <a:off x="10404515" y="2935248"/>
            <a:ext cx="3187184" cy="3693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8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net_revenue / transactions</a:t>
            </a:r>
            <a:endParaRPr lang="en-US" sz="1800" dirty="0"/>
          </a:p>
        </p:txBody>
      </p:sp>
      <p:sp>
        <p:nvSpPr>
          <p:cNvPr id="14" name="Text 11"/>
          <p:cNvSpPr/>
          <p:nvPr/>
        </p:nvSpPr>
        <p:spPr>
          <a:xfrm>
            <a:off x="10404515" y="3443049"/>
            <a:ext cx="3187184" cy="7386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8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Indica el valor medio por transacción</a:t>
            </a:r>
            <a:endParaRPr lang="en-US" sz="1800" dirty="0"/>
          </a:p>
        </p:txBody>
      </p:sp>
      <p:sp>
        <p:nvSpPr>
          <p:cNvPr id="15" name="Shape 12"/>
          <p:cNvSpPr/>
          <p:nvPr/>
        </p:nvSpPr>
        <p:spPr>
          <a:xfrm>
            <a:off x="6294358" y="4781669"/>
            <a:ext cx="7528084" cy="2697718"/>
          </a:xfrm>
          <a:prstGeom prst="roundRect">
            <a:avLst>
              <a:gd name="adj" fmla="val 12836"/>
            </a:avLst>
          </a:prstGeom>
          <a:solidFill>
            <a:srgbClr val="46464A"/>
          </a:solidFill>
          <a:ln/>
        </p:spPr>
      </p:sp>
      <p:sp>
        <p:nvSpPr>
          <p:cNvPr id="16" name="Text 13"/>
          <p:cNvSpPr/>
          <p:nvPr/>
        </p:nvSpPr>
        <p:spPr>
          <a:xfrm>
            <a:off x="6525101" y="5012412"/>
            <a:ext cx="2857262" cy="320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Encoding Categórico</a:t>
            </a:r>
            <a:endParaRPr lang="en-US" sz="2000" dirty="0"/>
          </a:p>
        </p:txBody>
      </p:sp>
      <p:sp>
        <p:nvSpPr>
          <p:cNvPr id="17" name="Text 14"/>
          <p:cNvSpPr/>
          <p:nvPr/>
        </p:nvSpPr>
        <p:spPr>
          <a:xfrm>
            <a:off x="6525101" y="5471398"/>
            <a:ext cx="7066598" cy="3693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800" b="1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One-hot encoding de:</a:t>
            </a:r>
            <a:endParaRPr lang="en-US" sz="1800" dirty="0"/>
          </a:p>
        </p:txBody>
      </p:sp>
      <p:sp>
        <p:nvSpPr>
          <p:cNvPr id="18" name="Text 15"/>
          <p:cNvSpPr/>
          <p:nvPr/>
        </p:nvSpPr>
        <p:spPr>
          <a:xfrm>
            <a:off x="6525101" y="5979200"/>
            <a:ext cx="7066598" cy="3693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900"/>
              </a:lnSpc>
              <a:buSzPct val="100000"/>
              <a:buChar char="•"/>
            </a:pPr>
            <a:r>
              <a:rPr lang="en-US" sz="18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store_id</a:t>
            </a:r>
            <a:endParaRPr lang="en-US" sz="1800" dirty="0"/>
          </a:p>
        </p:txBody>
      </p:sp>
      <p:sp>
        <p:nvSpPr>
          <p:cNvPr id="19" name="Text 16"/>
          <p:cNvSpPr/>
          <p:nvPr/>
        </p:nvSpPr>
        <p:spPr>
          <a:xfrm>
            <a:off x="6525101" y="6429256"/>
            <a:ext cx="7066598" cy="3693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900"/>
              </a:lnSpc>
              <a:buSzPct val="100000"/>
              <a:buChar char="•"/>
            </a:pPr>
            <a:r>
              <a:rPr lang="en-US" sz="18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channel</a:t>
            </a:r>
            <a:endParaRPr lang="en-US" sz="1800" dirty="0"/>
          </a:p>
        </p:txBody>
      </p:sp>
      <p:sp>
        <p:nvSpPr>
          <p:cNvPr id="20" name="Text 17"/>
          <p:cNvSpPr/>
          <p:nvPr/>
        </p:nvSpPr>
        <p:spPr>
          <a:xfrm>
            <a:off x="6525101" y="6879312"/>
            <a:ext cx="7066598" cy="3693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900"/>
              </a:lnSpc>
              <a:buSzPct val="100000"/>
              <a:buChar char="•"/>
            </a:pPr>
            <a:r>
              <a:rPr lang="en-US" sz="18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month</a:t>
            </a:r>
            <a:endParaRPr lang="en-US" sz="18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071205"/>
            <a:ext cx="561975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Modelos Evaluados</a:t>
            </a:r>
            <a:endParaRPr lang="en-US" sz="43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864037" y="2250758"/>
            <a:ext cx="617220" cy="61722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64037" y="3176588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SARIMA</a:t>
            </a:r>
            <a:endParaRPr lang="en-US" sz="2150" dirty="0"/>
          </a:p>
        </p:txBody>
      </p:sp>
      <p:sp>
        <p:nvSpPr>
          <p:cNvPr id="5" name="Text 2"/>
          <p:cNvSpPr/>
          <p:nvPr/>
        </p:nvSpPr>
        <p:spPr>
          <a:xfrm>
            <a:off x="864037" y="3667601"/>
            <a:ext cx="6296858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Modelo benchmark clásico de series temporales para capturar estacionalidad y tendencia</a:t>
            </a:r>
            <a:endParaRPr lang="en-US" sz="19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69505" y="2250758"/>
            <a:ext cx="617220" cy="61722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469505" y="3176588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Regresión Lineal</a:t>
            </a:r>
            <a:endParaRPr lang="en-US" sz="2150" dirty="0"/>
          </a:p>
        </p:txBody>
      </p:sp>
      <p:sp>
        <p:nvSpPr>
          <p:cNvPr id="8" name="Text 4"/>
          <p:cNvSpPr/>
          <p:nvPr/>
        </p:nvSpPr>
        <p:spPr>
          <a:xfrm>
            <a:off x="7469505" y="3667601"/>
            <a:ext cx="6296858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Modelo lineal con features temporales, interpretable y estable</a:t>
            </a:r>
            <a:endParaRPr lang="en-US" sz="190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64037" y="4951452"/>
            <a:ext cx="617220" cy="61722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864037" y="5877282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Random Forest</a:t>
            </a:r>
            <a:endParaRPr lang="en-US" sz="2150" dirty="0"/>
          </a:p>
        </p:txBody>
      </p:sp>
      <p:sp>
        <p:nvSpPr>
          <p:cNvPr id="11" name="Text 6"/>
          <p:cNvSpPr/>
          <p:nvPr/>
        </p:nvSpPr>
        <p:spPr>
          <a:xfrm>
            <a:off x="864037" y="6368296"/>
            <a:ext cx="6296858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Ensemble de árboles de decisión para capturar relaciones no lineales</a:t>
            </a:r>
            <a:endParaRPr lang="en-US" sz="190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469505" y="4951452"/>
            <a:ext cx="617220" cy="617220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469505" y="5877282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XGBoost</a:t>
            </a:r>
            <a:endParaRPr lang="en-US" sz="2150" dirty="0"/>
          </a:p>
        </p:txBody>
      </p:sp>
      <p:sp>
        <p:nvSpPr>
          <p:cNvPr id="14" name="Text 8"/>
          <p:cNvSpPr/>
          <p:nvPr/>
        </p:nvSpPr>
        <p:spPr>
          <a:xfrm>
            <a:off x="7469505" y="6368296"/>
            <a:ext cx="6296858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Gradient boosting avanzado, potente para predicciones complejas</a:t>
            </a:r>
            <a:endParaRPr lang="en-US" sz="19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24389" y="647700"/>
            <a:ext cx="6736675" cy="6542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150"/>
              </a:lnSpc>
              <a:buNone/>
            </a:pPr>
            <a:r>
              <a:rPr lang="en-US" sz="41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Estrategia de Validación</a:t>
            </a:r>
            <a:endParaRPr lang="en-US" sz="41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4389" y="1920121"/>
            <a:ext cx="4847868" cy="484786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254472" y="1920121"/>
            <a:ext cx="235506" cy="2943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D7D4CC"/>
                </a:solidFill>
                <a:latin typeface="Comfortaa Light" pitchFamily="34" charset="0"/>
                <a:ea typeface="Comfortaa Light" pitchFamily="34" charset="-122"/>
                <a:cs typeface="Comfortaa Light" pitchFamily="34" charset="-120"/>
              </a:rPr>
              <a:t>01</a:t>
            </a:r>
            <a:endParaRPr lang="en-US" sz="1850" dirty="0"/>
          </a:p>
        </p:txBody>
      </p:sp>
      <p:sp>
        <p:nvSpPr>
          <p:cNvPr id="5" name="Shape 2"/>
          <p:cNvSpPr/>
          <p:nvPr/>
        </p:nvSpPr>
        <p:spPr>
          <a:xfrm>
            <a:off x="6254472" y="2289810"/>
            <a:ext cx="3661767" cy="30480"/>
          </a:xfrm>
          <a:prstGeom prst="rect">
            <a:avLst/>
          </a:prstGeom>
          <a:solidFill>
            <a:srgbClr val="FFE14D"/>
          </a:solidFill>
          <a:ln/>
        </p:spPr>
      </p:sp>
      <p:sp>
        <p:nvSpPr>
          <p:cNvPr id="6" name="Text 3"/>
          <p:cNvSpPr/>
          <p:nvPr/>
        </p:nvSpPr>
        <p:spPr>
          <a:xfrm>
            <a:off x="6254472" y="2468523"/>
            <a:ext cx="3661767" cy="6541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Validación Temporal Estricta</a:t>
            </a:r>
            <a:endParaRPr lang="en-US" sz="2050" dirty="0"/>
          </a:p>
        </p:txBody>
      </p:sp>
      <p:sp>
        <p:nvSpPr>
          <p:cNvPr id="7" name="Text 4"/>
          <p:cNvSpPr/>
          <p:nvPr/>
        </p:nvSpPr>
        <p:spPr>
          <a:xfrm>
            <a:off x="6254472" y="3358158"/>
            <a:ext cx="3661767" cy="15068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Se respeta el orden cronológico de los datos para evitar data leakage y garantizar resultados realistas</a:t>
            </a:r>
            <a:endParaRPr lang="en-US" sz="1850" dirty="0"/>
          </a:p>
        </p:txBody>
      </p:sp>
      <p:sp>
        <p:nvSpPr>
          <p:cNvPr id="8" name="Text 5"/>
          <p:cNvSpPr/>
          <p:nvPr/>
        </p:nvSpPr>
        <p:spPr>
          <a:xfrm>
            <a:off x="10151745" y="1920121"/>
            <a:ext cx="235506" cy="2943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D7D4CC"/>
                </a:solidFill>
                <a:latin typeface="Comfortaa Light" pitchFamily="34" charset="0"/>
                <a:ea typeface="Comfortaa Light" pitchFamily="34" charset="-122"/>
                <a:cs typeface="Comfortaa Light" pitchFamily="34" charset="-120"/>
              </a:rPr>
              <a:t>02</a:t>
            </a:r>
            <a:endParaRPr lang="en-US" sz="1850" dirty="0"/>
          </a:p>
        </p:txBody>
      </p:sp>
      <p:sp>
        <p:nvSpPr>
          <p:cNvPr id="9" name="Shape 6"/>
          <p:cNvSpPr/>
          <p:nvPr/>
        </p:nvSpPr>
        <p:spPr>
          <a:xfrm>
            <a:off x="10151745" y="2289810"/>
            <a:ext cx="3661767" cy="30480"/>
          </a:xfrm>
          <a:prstGeom prst="rect">
            <a:avLst/>
          </a:prstGeom>
          <a:solidFill>
            <a:srgbClr val="FFE14D"/>
          </a:solidFill>
          <a:ln/>
        </p:spPr>
      </p:sp>
      <p:sp>
        <p:nvSpPr>
          <p:cNvPr id="10" name="Text 7"/>
          <p:cNvSpPr/>
          <p:nvPr/>
        </p:nvSpPr>
        <p:spPr>
          <a:xfrm>
            <a:off x="10151745" y="2468523"/>
            <a:ext cx="2617113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Conjunto de Test</a:t>
            </a:r>
            <a:endParaRPr lang="en-US" sz="2050" dirty="0"/>
          </a:p>
        </p:txBody>
      </p:sp>
      <p:sp>
        <p:nvSpPr>
          <p:cNvPr id="11" name="Text 8"/>
          <p:cNvSpPr/>
          <p:nvPr/>
        </p:nvSpPr>
        <p:spPr>
          <a:xfrm>
            <a:off x="10151745" y="3031093"/>
            <a:ext cx="3661767" cy="15068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Los últimos 12 meses se reservan como conjunto de test para evaluar el rendimiento del modelo</a:t>
            </a:r>
            <a:endParaRPr lang="en-US" sz="1850" dirty="0"/>
          </a:p>
        </p:txBody>
      </p:sp>
      <p:sp>
        <p:nvSpPr>
          <p:cNvPr id="12" name="Text 9"/>
          <p:cNvSpPr/>
          <p:nvPr/>
        </p:nvSpPr>
        <p:spPr>
          <a:xfrm>
            <a:off x="6254472" y="5277088"/>
            <a:ext cx="235506" cy="2943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D7D4CC"/>
                </a:solidFill>
                <a:latin typeface="Comfortaa Light" pitchFamily="34" charset="0"/>
                <a:ea typeface="Comfortaa Light" pitchFamily="34" charset="-122"/>
                <a:cs typeface="Comfortaa Light" pitchFamily="34" charset="-120"/>
              </a:rPr>
              <a:t>03</a:t>
            </a:r>
            <a:endParaRPr lang="en-US" sz="1850" dirty="0"/>
          </a:p>
        </p:txBody>
      </p:sp>
      <p:sp>
        <p:nvSpPr>
          <p:cNvPr id="13" name="Shape 10"/>
          <p:cNvSpPr/>
          <p:nvPr/>
        </p:nvSpPr>
        <p:spPr>
          <a:xfrm>
            <a:off x="6254472" y="5646777"/>
            <a:ext cx="7559040" cy="30480"/>
          </a:xfrm>
          <a:prstGeom prst="rect">
            <a:avLst/>
          </a:prstGeom>
          <a:solidFill>
            <a:srgbClr val="FFE14D"/>
          </a:solidFill>
          <a:ln/>
        </p:spPr>
      </p:sp>
      <p:sp>
        <p:nvSpPr>
          <p:cNvPr id="14" name="Text 11"/>
          <p:cNvSpPr/>
          <p:nvPr/>
        </p:nvSpPr>
        <p:spPr>
          <a:xfrm>
            <a:off x="6254472" y="5825490"/>
            <a:ext cx="3228261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Métricas de Evaluación</a:t>
            </a:r>
            <a:endParaRPr lang="en-US" sz="2050" dirty="0"/>
          </a:p>
        </p:txBody>
      </p:sp>
      <p:sp>
        <p:nvSpPr>
          <p:cNvPr id="15" name="Text 12"/>
          <p:cNvSpPr/>
          <p:nvPr/>
        </p:nvSpPr>
        <p:spPr>
          <a:xfrm>
            <a:off x="6254472" y="6388060"/>
            <a:ext cx="7559040" cy="7534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1850" b="1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MAE</a:t>
            </a:r>
            <a:pPr algn="l"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 (Mean Absolute Error) y </a:t>
            </a:r>
            <a:pPr algn="l" indent="0" marL="0">
              <a:lnSpc>
                <a:spcPts val="2950"/>
              </a:lnSpc>
              <a:buNone/>
            </a:pPr>
            <a:r>
              <a:rPr lang="en-US" sz="1850" b="1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RMSE</a:t>
            </a:r>
            <a:pPr algn="l"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 (Root Mean Squared Error) para medir precisión</a:t>
            </a:r>
            <a:endParaRPr lang="en-US" sz="18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2026-01-15T20:17:53Z</dcterms:created>
  <dcterms:modified xsi:type="dcterms:W3CDTF">2026-01-15T20:17:53Z</dcterms:modified>
</cp:coreProperties>
</file>